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2" autoAdjust="0"/>
  </p:normalViewPr>
  <p:slideViewPr>
    <p:cSldViewPr>
      <p:cViewPr varScale="1">
        <p:scale>
          <a:sx n="126" d="100"/>
          <a:sy n="126" d="100"/>
        </p:scale>
        <p:origin x="-3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34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7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44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30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6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14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85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1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0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60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70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1CE3C-2BA9-43F6-8DED-90595FF3559D}" type="datetimeFigureOut">
              <a:rPr lang="ru-RU" smtClean="0"/>
              <a:t>08.12.2010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AA94-8687-4CEC-B4B5-AC73B7876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66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03po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9494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1057" y="3065765"/>
            <a:ext cx="5472608" cy="723275"/>
          </a:xfrm>
          <a:prstGeom prst="rect">
            <a:avLst/>
          </a:prstGeom>
          <a:noFill/>
          <a:effectLst>
            <a:outerShdw blurRad="12700" dist="12700" dir="5400000" algn="ctr" rotWithShape="0">
              <a:schemeClr val="bg1">
                <a:alpha val="67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100" b="1" dirty="0" smtClean="0">
                <a:latin typeface="Warnock Pro" pitchFamily="18" charset="0"/>
              </a:rPr>
              <a:t>IT Consulting Group</a:t>
            </a:r>
            <a:endParaRPr lang="ru-RU" sz="4100" b="1" dirty="0">
              <a:latin typeface="Warnock Pro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44371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38361" y="3671310"/>
            <a:ext cx="5112568" cy="369332"/>
          </a:xfrm>
          <a:prstGeom prst="rect">
            <a:avLst/>
          </a:prstGeom>
          <a:noFill/>
          <a:effectLst>
            <a:outerShdw blurRad="12700" dist="12700" dir="5400000" algn="ctr" rotWithShape="0">
              <a:schemeClr val="bg1">
                <a:alpha val="6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Myriad Pro" pitchFamily="34" charset="0"/>
              </a:rPr>
              <a:t>Эксклюзивные информационные</a:t>
            </a:r>
            <a:endParaRPr lang="ru-RU" dirty="0"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6683" y="3903439"/>
            <a:ext cx="5112568" cy="461665"/>
          </a:xfrm>
          <a:prstGeom prst="rect">
            <a:avLst/>
          </a:prstGeom>
          <a:noFill/>
          <a:effectLst>
            <a:outerShdw blurRad="12700" dist="12700" dir="5400000" algn="ctr" rotWithShape="0">
              <a:schemeClr val="bg1">
                <a:alpha val="58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300" b="1" dirty="0" smtClean="0">
                <a:latin typeface="Myriad Pro" pitchFamily="34" charset="0"/>
              </a:rPr>
              <a:t>технологии</a:t>
            </a:r>
            <a:endParaRPr lang="ru-RU" sz="23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3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15"/>
            <a:ext cx="9144000" cy="6923543"/>
          </a:xfrm>
        </p:spPr>
      </p:pic>
      <p:sp>
        <p:nvSpPr>
          <p:cNvPr id="6" name="TextBox 5"/>
          <p:cNvSpPr txBox="1"/>
          <p:nvPr/>
        </p:nvSpPr>
        <p:spPr>
          <a:xfrm>
            <a:off x="1187624" y="721092"/>
            <a:ext cx="547260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rebuchet MS" pitchFamily="34" charset="0"/>
              </a:rPr>
              <a:t>О компании</a:t>
            </a:r>
            <a:endParaRPr lang="ru-RU" sz="3200" b="1" dirty="0"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548234"/>
            <a:ext cx="648072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dirty="0"/>
              <a:t>Компания “</a:t>
            </a:r>
            <a:r>
              <a:rPr lang="en-US" sz="1600" b="1" dirty="0">
                <a:solidFill>
                  <a:schemeClr val="accent6"/>
                </a:solidFill>
              </a:rPr>
              <a:t>IT Consulting Group</a:t>
            </a:r>
            <a:r>
              <a:rPr lang="ru-RU" sz="1600" dirty="0"/>
              <a:t>” была основана в 2004 году. Решение об основании компании было принято по результатам анализа состояния информационного сектора бизнеса в РФ. Исследование показало, что стремление руководителей управлять и поддерживать работу своей </a:t>
            </a:r>
            <a:r>
              <a:rPr lang="en-US" sz="1600" dirty="0"/>
              <a:t>IT </a:t>
            </a:r>
            <a:r>
              <a:rPr lang="ru-RU" sz="1600" dirty="0"/>
              <a:t>структуры собственными силами не оправдывают затрачиваемые расходы и усилия. Поэтому данный вид аутсорсинга позволяет оптимизировать расходы организаций на обеспечение стабильности в  работе информационных систем. Наша компания умеет работать с системами любой сложности, включая обеспечение защиты информации и целостности </a:t>
            </a:r>
            <a:r>
              <a:rPr lang="en-US" sz="1600" dirty="0"/>
              <a:t>IT</a:t>
            </a:r>
            <a:r>
              <a:rPr lang="ru-RU" sz="1600" dirty="0"/>
              <a:t>-структуры на базе любых ОС (</a:t>
            </a:r>
            <a:r>
              <a:rPr lang="en-US" sz="1600" dirty="0"/>
              <a:t>Windows</a:t>
            </a:r>
            <a:r>
              <a:rPr lang="ru-RU" sz="1600" dirty="0"/>
              <a:t>, </a:t>
            </a:r>
            <a:r>
              <a:rPr lang="en-US" sz="1600" dirty="0"/>
              <a:t>Linux</a:t>
            </a:r>
            <a:r>
              <a:rPr lang="ru-RU" sz="1600" dirty="0"/>
              <a:t>, </a:t>
            </a:r>
            <a:r>
              <a:rPr lang="en-US" sz="1600" dirty="0"/>
              <a:t>FreeBSD </a:t>
            </a:r>
            <a:r>
              <a:rPr lang="ru-RU" sz="1600" dirty="0"/>
              <a:t>и прочие). Компания ведет мониторинг за развитием информационных технологий, что, в свою очередь, позволяет решать задачи клиентов современными и оптимальными способами. Наша компания одна из первых начала внедрять системы виртуализации и  криптографической защиты серверов на базе ОС </a:t>
            </a:r>
            <a:r>
              <a:rPr lang="en-US" sz="1600" dirty="0"/>
              <a:t>Linux </a:t>
            </a:r>
            <a:r>
              <a:rPr lang="ru-RU" sz="1600" dirty="0"/>
              <a:t>и </a:t>
            </a:r>
            <a:r>
              <a:rPr lang="en-US" sz="1600" dirty="0"/>
              <a:t>Windows</a:t>
            </a:r>
            <a:r>
              <a:rPr lang="ru-RU" sz="1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31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15"/>
            <a:ext cx="9144000" cy="6923543"/>
          </a:xfrm>
        </p:spPr>
      </p:pic>
      <p:sp>
        <p:nvSpPr>
          <p:cNvPr id="6" name="TextBox 5"/>
          <p:cNvSpPr txBox="1"/>
          <p:nvPr/>
        </p:nvSpPr>
        <p:spPr>
          <a:xfrm>
            <a:off x="1187624" y="721092"/>
            <a:ext cx="547260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rebuchet MS" pitchFamily="34" charset="0"/>
              </a:rPr>
              <a:t>Наша цель</a:t>
            </a:r>
            <a:endParaRPr lang="ru-RU" sz="3200" b="1" dirty="0"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548234"/>
            <a:ext cx="6480720" cy="2140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Нашим партнерам мы предлагаем решения, в основе которых лежат современные информационные технологии, которые учитывают все задачи поставленные перед нашей компанией.  </a:t>
            </a:r>
          </a:p>
          <a:p>
            <a:pPr>
              <a:lnSpc>
                <a:spcPct val="120000"/>
              </a:lnSpc>
              <a:defRPr/>
            </a:pPr>
            <a:endParaRPr lang="ru-RU" sz="1600" dirty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Нашей основной целью является бесперебойная работа всех узлов компании нашего партнера. При этом мы выстраиваем плотное и долгосрочное взаимодействие наших организаций.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894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15"/>
            <a:ext cx="9144000" cy="6923543"/>
          </a:xfrm>
        </p:spPr>
      </p:pic>
      <p:sp>
        <p:nvSpPr>
          <p:cNvPr id="6" name="TextBox 5"/>
          <p:cNvSpPr txBox="1"/>
          <p:nvPr/>
        </p:nvSpPr>
        <p:spPr>
          <a:xfrm>
            <a:off x="1187624" y="721092"/>
            <a:ext cx="547260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rebuchet MS" pitchFamily="34" charset="0"/>
              </a:rPr>
              <a:t>Услуги</a:t>
            </a:r>
            <a:endParaRPr lang="ru-RU" sz="3200" b="1" dirty="0"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548234"/>
            <a:ext cx="6480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ru-RU" sz="1600" dirty="0" smtClean="0">
                <a:latin typeface="+mj-lt"/>
                <a:cs typeface="Times New Roman" pitchFamily="18" charset="0"/>
              </a:rPr>
              <a:t>Компания </a:t>
            </a:r>
            <a:r>
              <a:rPr lang="ru-RU" sz="1600" dirty="0">
                <a:latin typeface="+mj-lt"/>
                <a:cs typeface="Times New Roman" pitchFamily="18" charset="0"/>
              </a:rPr>
              <a:t>“IT </a:t>
            </a:r>
            <a:r>
              <a:rPr lang="ru-RU" sz="1600" dirty="0" err="1">
                <a:latin typeface="+mj-lt"/>
                <a:cs typeface="Times New Roman" pitchFamily="18" charset="0"/>
              </a:rPr>
              <a:t>Consulting</a:t>
            </a:r>
            <a:r>
              <a:rPr lang="ru-RU" sz="1600" dirty="0">
                <a:latin typeface="+mj-lt"/>
                <a:cs typeface="Times New Roman" pitchFamily="18" charset="0"/>
              </a:rPr>
              <a:t> </a:t>
            </a:r>
            <a:r>
              <a:rPr lang="ru-RU" sz="1600" dirty="0" err="1">
                <a:latin typeface="+mj-lt"/>
                <a:cs typeface="Times New Roman" pitchFamily="18" charset="0"/>
              </a:rPr>
              <a:t>Group</a:t>
            </a:r>
            <a:r>
              <a:rPr lang="ru-RU" sz="1600" dirty="0">
                <a:latin typeface="+mj-lt"/>
                <a:cs typeface="Times New Roman" pitchFamily="18" charset="0"/>
              </a:rPr>
              <a:t>” представляет для своих партнеров следующие услуги</a:t>
            </a:r>
            <a:r>
              <a:rPr lang="ru-RU" sz="1600" dirty="0" smtClean="0">
                <a:latin typeface="+mj-lt"/>
                <a:cs typeface="Times New Roman" pitchFamily="18" charset="0"/>
              </a:rPr>
              <a:t>: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 smtClean="0">
                <a:latin typeface="+mj-lt"/>
                <a:cs typeface="Times New Roman" pitchFamily="18" charset="0"/>
              </a:rPr>
              <a:t>-  </a:t>
            </a:r>
            <a:r>
              <a:rPr lang="ru-RU" sz="1600" dirty="0">
                <a:latin typeface="+mj-lt"/>
                <a:cs typeface="Times New Roman" pitchFamily="18" charset="0"/>
              </a:rPr>
              <a:t>Абонентское обслуживание компьютеров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 smtClean="0">
                <a:latin typeface="+mj-lt"/>
                <a:cs typeface="Times New Roman" pitchFamily="18" charset="0"/>
              </a:rPr>
              <a:t>-  </a:t>
            </a:r>
            <a:r>
              <a:rPr lang="ru-RU" sz="1600" dirty="0">
                <a:latin typeface="+mj-lt"/>
                <a:cs typeface="Times New Roman" pitchFamily="18" charset="0"/>
              </a:rPr>
              <a:t>Скорая компьютерная помощь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Продажа компьютерного оборудования и сборка ПК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Продажа программного обеспечения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Создание и раскрутка сайтов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Обслуживание Юникс систем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Ремонт, настройка, сопровождение сложных серверов, ПК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Заправка и ремонт картриджей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Аудит информационных систем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Настройка АТС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Защита информации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Монтаж сетей под ключ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-  Установка систем видеонаблюдения и контроля доступа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655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15"/>
            <a:ext cx="9144000" cy="6923543"/>
          </a:xfrm>
        </p:spPr>
      </p:pic>
      <p:sp>
        <p:nvSpPr>
          <p:cNvPr id="6" name="TextBox 5"/>
          <p:cNvSpPr txBox="1"/>
          <p:nvPr/>
        </p:nvSpPr>
        <p:spPr>
          <a:xfrm>
            <a:off x="1187624" y="721092"/>
            <a:ext cx="547260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rebuchet MS" pitchFamily="34" charset="0"/>
              </a:rPr>
              <a:t>Клиенты</a:t>
            </a:r>
            <a:endParaRPr lang="ru-RU" sz="3200" b="1" dirty="0"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548234"/>
            <a:ext cx="6840760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Нашими заказчиками являются как небольшие организации, так и крупные холдинговые компании различных сфер бизнеса. В настоящее время в число наших клиентов входят более 70 организаций. Предлагаем Вам ознакомиться с некоторыми из них: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1084" y="2924944"/>
            <a:ext cx="7557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Ingenieur und ReparaturTransfer </a:t>
            </a:r>
            <a:r>
              <a:rPr lang="en-US" sz="1600" b="1" dirty="0" smtClean="0">
                <a:latin typeface="+mj-lt"/>
                <a:cs typeface="Times New Roman" pitchFamily="18" charset="0"/>
              </a:rPr>
              <a:t>GmbH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 </a:t>
            </a:r>
            <a:r>
              <a:rPr lang="ru-RU" sz="1600" dirty="0">
                <a:latin typeface="+mj-lt"/>
              </a:rPr>
              <a:t>– </a:t>
            </a:r>
            <a:r>
              <a:rPr lang="ru-RU" sz="1600" dirty="0" smtClean="0">
                <a:latin typeface="+mj-lt"/>
              </a:rPr>
              <a:t>Атомная </a:t>
            </a:r>
            <a:r>
              <a:rPr lang="ru-RU" sz="1600" dirty="0">
                <a:latin typeface="+mj-lt"/>
              </a:rPr>
              <a:t>энергетика(Германия)</a:t>
            </a:r>
            <a:endParaRPr lang="ru-RU" sz="1600" b="1" dirty="0">
              <a:latin typeface="+mj-lt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91084" y="3266981"/>
            <a:ext cx="7557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Атомстрой </a:t>
            </a:r>
            <a:r>
              <a:rPr lang="ru-RU" sz="1600" dirty="0">
                <a:latin typeface="+mj-lt"/>
              </a:rPr>
              <a:t>– </a:t>
            </a:r>
            <a:r>
              <a:rPr lang="ru-RU" sz="1600" dirty="0" smtClean="0">
                <a:latin typeface="+mj-lt"/>
              </a:rPr>
              <a:t>Проектирование </a:t>
            </a:r>
            <a:r>
              <a:rPr lang="ru-RU" sz="1600" dirty="0">
                <a:latin typeface="+mj-lt"/>
              </a:rPr>
              <a:t>и строительство атомных электростанций.</a:t>
            </a:r>
            <a:endParaRPr lang="ru-RU" sz="1600" b="1" dirty="0">
              <a:latin typeface="+mj-lt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1084" y="3657799"/>
            <a:ext cx="7557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Оптика </a:t>
            </a:r>
            <a:r>
              <a:rPr lang="ru-RU" sz="1600" dirty="0">
                <a:latin typeface="+mj-lt"/>
              </a:rPr>
              <a:t>– Крупная сеть салонов элитной оптики.</a:t>
            </a:r>
            <a:endParaRPr lang="ru-RU" sz="1600" b="1" dirty="0">
              <a:latin typeface="+mj-lt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1084" y="4037583"/>
            <a:ext cx="7557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АКНХ </a:t>
            </a:r>
            <a:r>
              <a:rPr lang="ru-RU" sz="1600" dirty="0">
                <a:latin typeface="+mj-lt"/>
              </a:rPr>
              <a:t>– ряд факультетов Академии народного </a:t>
            </a:r>
            <a:r>
              <a:rPr lang="ru-RU" sz="1600" dirty="0" smtClean="0">
                <a:latin typeface="+mj-lt"/>
              </a:rPr>
              <a:t>хозяйства при </a:t>
            </a:r>
            <a:r>
              <a:rPr lang="ru-RU" sz="1600" dirty="0" smtClean="0">
                <a:latin typeface="+mj-lt"/>
              </a:rPr>
              <a:t>правительстве </a:t>
            </a:r>
            <a:r>
              <a:rPr lang="ru-RU" sz="1600" dirty="0" smtClean="0">
                <a:latin typeface="+mj-lt"/>
              </a:rPr>
              <a:t>РФ</a:t>
            </a:r>
            <a:endParaRPr lang="ru-RU" sz="1600" b="1" dirty="0">
              <a:latin typeface="+mj-lt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91084" y="4428401"/>
            <a:ext cx="7557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>
                <a:latin typeface="+mj-lt"/>
                <a:cs typeface="Times New Roman" pitchFamily="18" charset="0"/>
              </a:rPr>
              <a:t>ЗАО Концерн 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Орион </a:t>
            </a:r>
            <a:r>
              <a:rPr lang="ru-RU" sz="1600" dirty="0">
                <a:latin typeface="+mj-lt"/>
              </a:rPr>
              <a:t>– дочерняя компания Государственной Корпорации «Ростехнологии»</a:t>
            </a:r>
            <a:endParaRPr lang="ru-RU" sz="1600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2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15"/>
            <a:ext cx="9144000" cy="6923543"/>
          </a:xfrm>
        </p:spPr>
      </p:pic>
      <p:sp>
        <p:nvSpPr>
          <p:cNvPr id="6" name="TextBox 5"/>
          <p:cNvSpPr txBox="1"/>
          <p:nvPr/>
        </p:nvSpPr>
        <p:spPr>
          <a:xfrm>
            <a:off x="1187624" y="721092"/>
            <a:ext cx="547260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rebuchet MS" pitchFamily="34" charset="0"/>
              </a:rPr>
              <a:t>Контакты</a:t>
            </a:r>
            <a:endParaRPr lang="ru-RU" sz="3200" b="1" dirty="0"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548234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ru-RU" sz="1600" dirty="0">
                <a:latin typeface="+mj-lt"/>
                <a:cs typeface="Times New Roman" pitchFamily="18" charset="0"/>
              </a:rPr>
              <a:t>109004 </a:t>
            </a:r>
            <a:r>
              <a:rPr lang="ru-RU" sz="1600" dirty="0" err="1">
                <a:latin typeface="+mj-lt"/>
                <a:cs typeface="Times New Roman" pitchFamily="18" charset="0"/>
              </a:rPr>
              <a:t>г.Москва</a:t>
            </a:r>
            <a:r>
              <a:rPr lang="ru-RU" sz="1600" dirty="0">
                <a:latin typeface="+mj-lt"/>
                <a:cs typeface="Times New Roman" pitchFamily="18" charset="0"/>
              </a:rPr>
              <a:t>, </a:t>
            </a:r>
            <a:r>
              <a:rPr lang="ru-RU" sz="1600" dirty="0" err="1">
                <a:latin typeface="+mj-lt"/>
                <a:cs typeface="Times New Roman" pitchFamily="18" charset="0"/>
              </a:rPr>
              <a:t>Николоямский</a:t>
            </a:r>
            <a:r>
              <a:rPr lang="ru-RU" sz="1600" dirty="0">
                <a:latin typeface="+mj-lt"/>
                <a:cs typeface="Times New Roman" pitchFamily="18" charset="0"/>
              </a:rPr>
              <a:t> переулок д.2, офис </a:t>
            </a:r>
            <a:r>
              <a:rPr lang="ru-RU" sz="1600" dirty="0" smtClean="0">
                <a:latin typeface="+mj-lt"/>
                <a:cs typeface="Times New Roman" pitchFamily="18" charset="0"/>
              </a:rPr>
              <a:t>107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 smtClean="0">
                <a:latin typeface="+mj-lt"/>
                <a:cs typeface="Times New Roman" pitchFamily="18" charset="0"/>
              </a:rPr>
              <a:t>Тел</a:t>
            </a:r>
            <a:r>
              <a:rPr lang="ru-RU" sz="1600" dirty="0">
                <a:latin typeface="+mj-lt"/>
                <a:cs typeface="Times New Roman" pitchFamily="18" charset="0"/>
              </a:rPr>
              <a:t>: (495)580-16-76(Многоканальный</a:t>
            </a:r>
            <a:r>
              <a:rPr lang="ru-RU" sz="1600" dirty="0" smtClean="0">
                <a:latin typeface="+mj-lt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 smtClean="0">
                <a:latin typeface="+mj-lt"/>
                <a:cs typeface="Times New Roman" pitchFamily="18" charset="0"/>
              </a:rPr>
              <a:t>Факс</a:t>
            </a:r>
            <a:r>
              <a:rPr lang="ru-RU" sz="1600" dirty="0">
                <a:latin typeface="+mj-lt"/>
                <a:cs typeface="Times New Roman" pitchFamily="18" charset="0"/>
              </a:rPr>
              <a:t>: (</a:t>
            </a:r>
            <a:r>
              <a:rPr lang="ru-RU" sz="1600" dirty="0" smtClean="0">
                <a:latin typeface="+mj-lt"/>
                <a:cs typeface="Times New Roman" pitchFamily="18" charset="0"/>
              </a:rPr>
              <a:t>495)675-44-33</a:t>
            </a:r>
          </a:p>
          <a:p>
            <a:pPr>
              <a:lnSpc>
                <a:spcPct val="120000"/>
              </a:lnSpc>
              <a:defRPr/>
            </a:pPr>
            <a:r>
              <a:rPr lang="ru-RU" sz="1600" dirty="0" err="1" smtClean="0">
                <a:latin typeface="+mj-lt"/>
                <a:cs typeface="Times New Roman" pitchFamily="18" charset="0"/>
              </a:rPr>
              <a:t>Email</a:t>
            </a:r>
            <a:r>
              <a:rPr lang="ru-RU" sz="1600" dirty="0" smtClean="0">
                <a:latin typeface="+mj-lt"/>
                <a:cs typeface="Times New Roman" pitchFamily="18" charset="0"/>
              </a:rPr>
              <a:t>: </a:t>
            </a:r>
            <a:r>
              <a:rPr lang="ru-RU" sz="1600" dirty="0" smtClean="0">
                <a:latin typeface="+mj-lt"/>
                <a:cs typeface="Times New Roman" pitchFamily="18" charset="0"/>
                <a:hlinkClick r:id="rId3"/>
              </a:rPr>
              <a:t>info@03</a:t>
            </a:r>
            <a:r>
              <a:rPr lang="en-US" sz="1600" dirty="0" err="1" smtClean="0">
                <a:latin typeface="+mj-lt"/>
                <a:cs typeface="Times New Roman" pitchFamily="18" charset="0"/>
                <a:hlinkClick r:id="rId3"/>
              </a:rPr>
              <a:t>po</a:t>
            </a:r>
            <a:r>
              <a:rPr lang="ru-RU" sz="1600" dirty="0" smtClean="0">
                <a:latin typeface="+mj-lt"/>
                <a:cs typeface="Times New Roman" pitchFamily="18" charset="0"/>
                <a:hlinkClick r:id="rId3"/>
              </a:rPr>
              <a:t>.</a:t>
            </a:r>
            <a:r>
              <a:rPr lang="ru-RU" sz="1600" dirty="0" err="1" smtClean="0">
                <a:latin typeface="+mj-lt"/>
                <a:cs typeface="Times New Roman" pitchFamily="18" charset="0"/>
                <a:hlinkClick r:id="rId3"/>
              </a:rPr>
              <a:t>ru</a:t>
            </a:r>
            <a:endParaRPr lang="ru-RU" sz="16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600" dirty="0" smtClean="0">
                <a:latin typeface="+mj-lt"/>
                <a:cs typeface="Times New Roman" pitchFamily="18" charset="0"/>
              </a:rPr>
              <a:t>www.o3po.ru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784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381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11</cp:revision>
  <dcterms:created xsi:type="dcterms:W3CDTF">2010-11-26T20:08:57Z</dcterms:created>
  <dcterms:modified xsi:type="dcterms:W3CDTF">2010-12-08T06:32:06Z</dcterms:modified>
</cp:coreProperties>
</file>